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1" r:id="rId4"/>
    <p:sldId id="273" r:id="rId5"/>
    <p:sldId id="272" r:id="rId6"/>
    <p:sldId id="274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5" r:id="rId19"/>
    <p:sldId id="276" r:id="rId20"/>
    <p:sldId id="269" r:id="rId21"/>
    <p:sldId id="277" r:id="rId22"/>
    <p:sldId id="27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laus Brülisauer" initials="NB" lastIdx="1" clrIdx="0">
    <p:extLst>
      <p:ext uri="{19B8F6BF-5375-455C-9EA6-DF929625EA0E}">
        <p15:presenceInfo xmlns:p15="http://schemas.microsoft.com/office/powerpoint/2012/main" userId="c0f2328cfb458a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1CA08-4B4B-42B9-8F36-609E5FCEBF86}" type="datetimeFigureOut">
              <a:rPr lang="de-CH" smtClean="0"/>
              <a:t>13.07.2021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AF49F-777E-441C-B278-47D14B1B3E0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137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Binokularlupe</a:t>
            </a:r>
            <a:r>
              <a:rPr lang="de-CH" dirty="0"/>
              <a:t> bei</a:t>
            </a:r>
            <a:r>
              <a:rPr lang="de-CH" baseline="0" dirty="0"/>
              <a:t> </a:t>
            </a:r>
            <a:r>
              <a:rPr lang="de-CH" baseline="0" dirty="0" err="1"/>
              <a:t>Kürsteiner</a:t>
            </a:r>
            <a:r>
              <a:rPr lang="de-CH" baseline="0" dirty="0"/>
              <a:t> von Kern Aarau  </a:t>
            </a:r>
            <a:r>
              <a:rPr lang="de-CH" baseline="0" dirty="0" err="1"/>
              <a:t>Bolex</a:t>
            </a:r>
            <a:r>
              <a:rPr lang="de-CH" baseline="0" dirty="0"/>
              <a:t> / </a:t>
            </a:r>
            <a:r>
              <a:rPr lang="de-CH" baseline="0" dirty="0" err="1"/>
              <a:t>Paillard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AF49F-777E-441C-B278-47D14B1B3E0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2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J. F. Kennedy Space Center (NASA), Vandenberg </a:t>
            </a:r>
            <a:r>
              <a:rPr lang="de-CH" dirty="0" err="1"/>
              <a:t>Airforce</a:t>
            </a:r>
            <a:r>
              <a:rPr lang="de-CH" dirty="0"/>
              <a:t> Base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AF49F-777E-441C-B278-47D14B1B3E0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743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Diskettenlaufwerk</a:t>
            </a:r>
            <a:r>
              <a:rPr lang="de-CH" baseline="0" dirty="0"/>
              <a:t> der Dimension ca.  23 x 12 x 38 cm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AF49F-777E-441C-B278-47D14B1B3E0A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4544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Im Auftrag der</a:t>
            </a:r>
            <a:r>
              <a:rPr lang="de-CH" baseline="0" dirty="0"/>
              <a:t> US Air Force am MIT (Massachusetts Institute </a:t>
            </a:r>
            <a:r>
              <a:rPr lang="de-CH" baseline="0" dirty="0" err="1"/>
              <a:t>of</a:t>
            </a:r>
            <a:r>
              <a:rPr lang="de-CH" baseline="0" dirty="0"/>
              <a:t> Technology) und des US Verteidigungsministerium entwickelt. Basic 1964 als Einstiegssprache für Algol und </a:t>
            </a:r>
            <a:r>
              <a:rPr lang="de-CH" baseline="0" dirty="0" err="1"/>
              <a:t>Fortran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AF49F-777E-441C-B278-47D14B1B3E0A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2449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Wir haben </a:t>
            </a:r>
            <a:r>
              <a:rPr lang="de-CH"/>
              <a:t>es vermasselt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AF49F-777E-441C-B278-47D14B1B3E0A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631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Ferrari gibt es heute noch, gehört zu EXOR </a:t>
            </a:r>
            <a:r>
              <a:rPr lang="de-CH" dirty="0" err="1"/>
              <a:t>holländ</a:t>
            </a:r>
            <a:r>
              <a:rPr lang="de-CH" dirty="0"/>
              <a:t>.</a:t>
            </a:r>
            <a:r>
              <a:rPr lang="de-CH" baseline="0" dirty="0"/>
              <a:t> Investmentgesellschaft der Familie Agnelli (auch Fiat und Chrysler gehören dazu)</a:t>
            </a:r>
            <a:endParaRPr lang="de-CH" dirty="0"/>
          </a:p>
          <a:p>
            <a:r>
              <a:rPr lang="de-CH" dirty="0"/>
              <a:t>Datsun hörte 1981 auf. Nachfolgemodelle von </a:t>
            </a:r>
            <a:r>
              <a:rPr lang="de-CH"/>
              <a:t>NISSAN. Nach </a:t>
            </a:r>
            <a:r>
              <a:rPr lang="de-CH" dirty="0"/>
              <a:t>über 31 Jahren (2014) wird versucht, in Fernost die Marke wieder zu beleben.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AF49F-777E-441C-B278-47D14B1B3E0A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1230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Diese Verleihung zeichnet sich durch eine einmalige Ausnahme aus. </a:t>
            </a:r>
            <a:r>
              <a:rPr lang="de-CH"/>
              <a:t>Die Jury </a:t>
            </a:r>
            <a:r>
              <a:rPr lang="de-CH" dirty="0"/>
              <a:t>konnte sich nicht entscheiden und vergab deshalb den Oscar ausnahmsweise doppelt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AF49F-777E-441C-B278-47D14B1B3E0A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066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 rot="21420000">
            <a:off x="121140" y="674524"/>
            <a:ext cx="10832214" cy="2376917"/>
          </a:xfrm>
        </p:spPr>
        <p:txBody>
          <a:bodyPr>
            <a:normAutofit/>
          </a:bodyPr>
          <a:lstStyle/>
          <a:p>
            <a:pPr algn="ctr"/>
            <a:r>
              <a:rPr lang="de-CH" sz="6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In Erinnerung  an das </a:t>
            </a:r>
            <a:r>
              <a:rPr lang="de-CH" sz="6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jahr</a:t>
            </a:r>
            <a:r>
              <a:rPr lang="de-CH" sz="6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1969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 rot="21420000">
            <a:off x="1050255" y="3548110"/>
            <a:ext cx="9755187" cy="946051"/>
          </a:xfrm>
        </p:spPr>
        <p:txBody>
          <a:bodyPr/>
          <a:lstStyle/>
          <a:p>
            <a:pPr algn="ctr"/>
            <a:r>
              <a:rPr lang="de-CH" sz="1400" cap="none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von Niklaus Brülisauer</a:t>
            </a:r>
          </a:p>
          <a:p>
            <a:pPr algn="ctr"/>
            <a:r>
              <a:rPr lang="de-CH" sz="1400" cap="none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zusammengestellt für das Semi-Klassentreffen vom 5.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39644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83" y="304801"/>
            <a:ext cx="10490500" cy="705394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SCHULE  - 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87976" y="1540883"/>
            <a:ext cx="10394707" cy="2409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Am 21. April 1969 war für die meisten von uns Unterrichtsstart an der ersten Arbeitsstelle.</a:t>
            </a:r>
          </a:p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Damals war im Kanton St. Gallen noch Schuljahresbeginn im Frühling. </a:t>
            </a:r>
          </a:p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Auf den Schuljahresbeginn 1969/70 wurde in der damaligen BRD an den Schulen das Pflichtfach Sexualkunde auf allen Stufen eingeführt. Am 17. Juni wurde der Sexualkunde-Atlas eingeführt.</a:t>
            </a:r>
          </a:p>
        </p:txBody>
      </p:sp>
    </p:spTree>
    <p:extLst>
      <p:ext uri="{BB962C8B-B14F-4D97-AF65-F5344CB8AC3E}">
        <p14:creationId xmlns:p14="http://schemas.microsoft.com/office/powerpoint/2010/main" val="103130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057" y="235131"/>
            <a:ext cx="10514450" cy="836023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POLITIK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566057" y="1071154"/>
            <a:ext cx="10394707" cy="2215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Selten fanden in einem Jahr so viele Regierungswechsel von bedeutenden Staatsmännern statt wie im Jahre 1969</a:t>
            </a:r>
          </a:p>
          <a:p>
            <a:pPr marL="0" indent="0">
              <a:buNone/>
            </a:pPr>
            <a:endParaRPr lang="de-CH" sz="1800" cap="none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1)    20. Januar		2)    05. März		3)    20. Juni		4)     21. Oktober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78027" y="3868267"/>
            <a:ext cx="1674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804249" y="3868267"/>
            <a:ext cx="189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BRD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568547" y="3868267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Frankreich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344769" y="3868267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BRD</a:t>
            </a:r>
          </a:p>
        </p:txBody>
      </p:sp>
    </p:spTree>
    <p:extLst>
      <p:ext uri="{BB962C8B-B14F-4D97-AF65-F5344CB8AC3E}">
        <p14:creationId xmlns:p14="http://schemas.microsoft.com/office/powerpoint/2010/main" val="11327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474" y="269967"/>
            <a:ext cx="10499209" cy="792480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USA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8" y="1394602"/>
            <a:ext cx="2736881" cy="3311525"/>
          </a:xfrm>
        </p:spPr>
      </p:pic>
      <p:sp>
        <p:nvSpPr>
          <p:cNvPr id="5" name="Textfeld 4"/>
          <p:cNvSpPr txBox="1"/>
          <p:nvPr/>
        </p:nvSpPr>
        <p:spPr>
          <a:xfrm>
            <a:off x="4200591" y="2173201"/>
            <a:ext cx="5782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CH" b="1" i="1" dirty="0">
                <a:latin typeface="Comic Sans MS" panose="030F0702030302020204" pitchFamily="66" charset="0"/>
                <a:cs typeface="Arial" panose="020B0604020202020204" pitchFamily="34" charset="0"/>
              </a:rPr>
              <a:t>Richard </a:t>
            </a:r>
            <a:r>
              <a:rPr lang="de-CH" b="1" i="1" dirty="0" err="1">
                <a:latin typeface="Comic Sans MS" panose="030F0702030302020204" pitchFamily="66" charset="0"/>
                <a:cs typeface="Arial" panose="020B0604020202020204" pitchFamily="34" charset="0"/>
              </a:rPr>
              <a:t>Milhous</a:t>
            </a:r>
            <a:r>
              <a:rPr lang="de-CH" b="1" i="1" dirty="0">
                <a:latin typeface="Comic Sans MS" panose="030F0702030302020204" pitchFamily="66" charset="0"/>
                <a:cs typeface="Arial" panose="020B0604020202020204" pitchFamily="34" charset="0"/>
              </a:rPr>
              <a:t> Nixon  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wird am 20. Januar 1969 zum 37. Präsidenten der USA gewählt. 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Er regierte bis 2. April 1974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4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66" y="261257"/>
            <a:ext cx="10507917" cy="801189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Bundesrepublik 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deutschland</a:t>
            </a:r>
            <a:endParaRPr lang="de-CH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5" y="1409059"/>
            <a:ext cx="2483158" cy="3311525"/>
          </a:xfrm>
        </p:spPr>
      </p:pic>
      <p:sp>
        <p:nvSpPr>
          <p:cNvPr id="5" name="Textfeld 4"/>
          <p:cNvSpPr txBox="1"/>
          <p:nvPr/>
        </p:nvSpPr>
        <p:spPr>
          <a:xfrm>
            <a:off x="4128569" y="2428986"/>
            <a:ext cx="5527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i="1" dirty="0">
                <a:latin typeface="Comic Sans MS" panose="030F0702030302020204" pitchFamily="66" charset="0"/>
                <a:cs typeface="Arial" panose="020B0604020202020204" pitchFamily="34" charset="0"/>
              </a:rPr>
              <a:t>Gustav Walter Heinemann  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wird am 5. März 1969 zum Bundespräsident der BRD gewählt.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Er war bis 1. Juli 1974 im Amt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6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66" y="278674"/>
            <a:ext cx="10507917" cy="748937"/>
          </a:xfrm>
        </p:spPr>
        <p:txBody>
          <a:bodyPr>
            <a:normAutofit/>
          </a:bodyPr>
          <a:lstStyle/>
          <a:p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frankreich</a:t>
            </a:r>
            <a:endParaRPr lang="de-CH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659232" y="1829386"/>
            <a:ext cx="4226011" cy="2236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800" b="1" i="1" cap="none" dirty="0">
                <a:latin typeface="Comic Sans MS" panose="030F0702030302020204" pitchFamily="66" charset="0"/>
                <a:cs typeface="Arial" panose="020B0604020202020204" pitchFamily="34" charset="0"/>
              </a:rPr>
              <a:t>Georges Jean Raymond Pompidou  </a:t>
            </a: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wird am 20. Juni 1969 als Nachfolger von Charles de Gaulle zum Präsidenten der Republik Frankreich gewählt.</a:t>
            </a:r>
          </a:p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Er regierte bis 2. April 1974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4" y="1578902"/>
            <a:ext cx="2024448" cy="27377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72"/>
          <a:stretch/>
        </p:blipFill>
        <p:spPr>
          <a:xfrm>
            <a:off x="3074433" y="1578902"/>
            <a:ext cx="3137389" cy="275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057" y="252549"/>
            <a:ext cx="10516626" cy="809897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Bundesrepublik  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deutschland</a:t>
            </a:r>
            <a:endParaRPr lang="de-CH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507" r="-3167" b="-507"/>
          <a:stretch/>
        </p:blipFill>
        <p:spPr>
          <a:xfrm>
            <a:off x="654134" y="1383250"/>
            <a:ext cx="4488866" cy="3311525"/>
          </a:xfrm>
        </p:spPr>
      </p:pic>
      <p:sp>
        <p:nvSpPr>
          <p:cNvPr id="5" name="Textfeld 4"/>
          <p:cNvSpPr txBox="1"/>
          <p:nvPr/>
        </p:nvSpPr>
        <p:spPr>
          <a:xfrm>
            <a:off x="5634917" y="2300348"/>
            <a:ext cx="4679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i="1" dirty="0">
                <a:latin typeface="Comic Sans MS" panose="030F0702030302020204" pitchFamily="66" charset="0"/>
                <a:cs typeface="Arial" panose="020B0604020202020204" pitchFamily="34" charset="0"/>
              </a:rPr>
              <a:t>Willy Brandt*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  wird am 21. Oktober 1969 zum Bundeskanzler der BRD gewählt.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Er war bis 5. Mai 1974 in diesem Amt.</a:t>
            </a:r>
          </a:p>
          <a:p>
            <a:endParaRPr lang="de-CH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* geb. 1913 als Herbert Ernst Karl Frahm</a:t>
            </a:r>
          </a:p>
        </p:txBody>
      </p:sp>
    </p:spTree>
    <p:extLst>
      <p:ext uri="{BB962C8B-B14F-4D97-AF65-F5344CB8AC3E}">
        <p14:creationId xmlns:p14="http://schemas.microsoft.com/office/powerpoint/2010/main" val="196263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931" y="349770"/>
            <a:ext cx="10512221" cy="617281"/>
          </a:xfrm>
        </p:spPr>
        <p:txBody>
          <a:bodyPr>
            <a:normAutofit fontScale="90000"/>
          </a:bodyPr>
          <a:lstStyle/>
          <a:p>
            <a:r>
              <a:rPr lang="de-CH" sz="4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MUSIK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92035"/>
            <a:ext cx="5534400" cy="368591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7" y="2437298"/>
            <a:ext cx="3270421" cy="246421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9600" y="4901514"/>
            <a:ext cx="5748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Weltweite Beachtung fand das </a:t>
            </a:r>
            <a:r>
              <a:rPr lang="de-CH" b="1" i="1" dirty="0">
                <a:latin typeface="Comic Sans MS" panose="030F0702030302020204" pitchFamily="66" charset="0"/>
                <a:cs typeface="Arial" panose="020B0604020202020204" pitchFamily="34" charset="0"/>
              </a:rPr>
              <a:t>Woodstock-Festival</a:t>
            </a:r>
          </a:p>
          <a:p>
            <a:r>
              <a:rPr lang="de-CH" sz="1400" dirty="0">
                <a:latin typeface="Comic Sans MS" panose="030F0702030302020204" pitchFamily="66" charset="0"/>
                <a:cs typeface="Arial" panose="020B0604020202020204" pitchFamily="34" charset="0"/>
              </a:rPr>
              <a:t>vom 15.08. – 18.08.1969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8" y="474754"/>
            <a:ext cx="3270421" cy="183756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068065" y="5038798"/>
            <a:ext cx="448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Jubiläumsveranstaltung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>
                <a:latin typeface="Comic Sans MS" panose="030F0702030302020204" pitchFamily="66" charset="0"/>
                <a:cs typeface="Arial" panose="020B0604020202020204" pitchFamily="34" charset="0"/>
              </a:rPr>
              <a:t>vom 16. – 18.08.2019</a:t>
            </a:r>
          </a:p>
        </p:txBody>
      </p:sp>
    </p:spTree>
    <p:extLst>
      <p:ext uri="{BB962C8B-B14F-4D97-AF65-F5344CB8AC3E}">
        <p14:creationId xmlns:p14="http://schemas.microsoft.com/office/powerpoint/2010/main" val="23722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66" y="252550"/>
            <a:ext cx="10507917" cy="801188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Musik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8" y="1337328"/>
            <a:ext cx="2273441" cy="172574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18" y="1337328"/>
            <a:ext cx="2453006" cy="17272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07" y="1337328"/>
            <a:ext cx="4481676" cy="336125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8783" y="3375008"/>
            <a:ext cx="5630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Led Z</a:t>
            </a:r>
            <a:r>
              <a:rPr lang="de-CH" u="sng" dirty="0">
                <a:latin typeface="Comic Sans MS" panose="030F0702030302020204" pitchFamily="66" charset="0"/>
                <a:cs typeface="Arial" panose="020B0604020202020204" pitchFamily="34" charset="0"/>
              </a:rPr>
              <a:t>ep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pelin (gegründet 1968) veröffentlichten am 12. Januar 1969 ihre erste Platte mit dem Cover der brennenden Hindenburg. Sie waren die Pioniere des Hard Rock und begründeten Heavy </a:t>
            </a:r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Metal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7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83" y="322218"/>
            <a:ext cx="10490500" cy="634024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Film –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kino</a:t>
            </a:r>
            <a:endParaRPr lang="de-CH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5884242" y="1318055"/>
            <a:ext cx="442784" cy="21418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" name="Rechteck 3"/>
          <p:cNvSpPr/>
          <p:nvPr/>
        </p:nvSpPr>
        <p:spPr>
          <a:xfrm>
            <a:off x="592183" y="1316019"/>
            <a:ext cx="475940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Premiere am 8. Mai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Musikfestspiele in Cannes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US-amerikanischer Spielfilm</a:t>
            </a:r>
          </a:p>
          <a:p>
            <a:endParaRPr lang="de-CH" sz="1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CH" sz="1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Wyatt: 	Peter Henry Fonda </a:t>
            </a:r>
            <a:r>
              <a:rPr lang="de-CH" sz="1200" dirty="0">
                <a:latin typeface="Comic Sans MS" panose="030F0702030302020204" pitchFamily="66" charset="0"/>
                <a:cs typeface="Arial" panose="020B0604020202020204" pitchFamily="34" charset="0"/>
              </a:rPr>
              <a:t>(+17.08.2019)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Billy: 	Dennis Hopper</a:t>
            </a:r>
          </a:p>
          <a:p>
            <a:r>
              <a:rPr lang="de-CH" sz="1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endParaRPr lang="de-CH" sz="1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Musik: 	US-amerik.-</a:t>
            </a:r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kanad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. Hard-Rock Band Steppenwolf  </a:t>
            </a:r>
            <a:r>
              <a:rPr lang="de-CH" sz="16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(«Born </a:t>
            </a:r>
            <a:r>
              <a:rPr lang="de-CH" sz="1600" dirty="0" err="1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</a:t>
            </a:r>
            <a:r>
              <a:rPr lang="de-CH" sz="160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Be Wild»)</a:t>
            </a:r>
          </a:p>
          <a:p>
            <a:r>
              <a:rPr lang="de-CH" sz="1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endParaRPr lang="de-CH" sz="1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de-CH" sz="1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CH" sz="4400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EASY  RIDER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93" y="956242"/>
            <a:ext cx="2684384" cy="20132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38" y="956242"/>
            <a:ext cx="2687845" cy="20132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63" y="3227531"/>
            <a:ext cx="3583595" cy="20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7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474" y="313509"/>
            <a:ext cx="10497033" cy="699746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FILM – KINO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3" y="1013255"/>
            <a:ext cx="6014506" cy="412480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3624" y="1338802"/>
            <a:ext cx="4563879" cy="263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«Geschafft, geschafft, wir haben es geschafft.</a:t>
            </a:r>
          </a:p>
          <a:p>
            <a:pPr>
              <a:lnSpc>
                <a:spcPct val="150000"/>
              </a:lnSpc>
            </a:pPr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Wir sind reich, Wyatt. Jetzt können wir uns in Florida in die Sonne legen, Mister.</a:t>
            </a:r>
          </a:p>
          <a:p>
            <a:pPr>
              <a:lnSpc>
                <a:spcPct val="150000"/>
              </a:lnSpc>
            </a:pPr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Darum dreht sich doch alles, du weisst doch.</a:t>
            </a:r>
          </a:p>
          <a:p>
            <a:pPr>
              <a:lnSpc>
                <a:spcPct val="150000"/>
              </a:lnSpc>
            </a:pPr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Man sieht zu, dass man ans grosse Geld kommt und dann ist man frei.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3624" y="4539049"/>
            <a:ext cx="234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latin typeface="Comic Sans MS" panose="030F0702030302020204" pitchFamily="66" charset="0"/>
                <a:cs typeface="Arial" panose="020B0604020202020204" pitchFamily="34" charset="0"/>
              </a:rPr>
              <a:t>Wyatt sagt darauf nur:</a:t>
            </a:r>
          </a:p>
          <a:p>
            <a:endParaRPr lang="de-CH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CH" sz="2400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«</a:t>
            </a:r>
            <a:r>
              <a:rPr lang="de-CH" sz="2400" b="1" i="1" dirty="0" err="1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</a:t>
            </a:r>
            <a:r>
              <a:rPr lang="de-CH" sz="2400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de-CH" sz="2400" b="1" i="1" dirty="0" err="1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blow</a:t>
            </a:r>
            <a:r>
              <a:rPr lang="de-CH" sz="2400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de-CH" sz="2400" b="1" i="1" dirty="0" err="1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</a:t>
            </a:r>
            <a:r>
              <a:rPr lang="de-CH" sz="2400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278381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057" y="383177"/>
            <a:ext cx="10438249" cy="589528"/>
          </a:xfrm>
        </p:spPr>
        <p:txBody>
          <a:bodyPr>
            <a:normAutofit fontScale="90000"/>
          </a:bodyPr>
          <a:lstStyle/>
          <a:p>
            <a:r>
              <a:rPr lang="de-CH" sz="4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Erste bemannte Mondlandung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85800" y="1090112"/>
            <a:ext cx="4112623" cy="4284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cap="none" dirty="0">
                <a:latin typeface="Comic Sans MS" panose="030F0702030302020204" pitchFamily="66" charset="0"/>
                <a:cs typeface="Arial" panose="020B0604020202020204" pitchFamily="34" charset="0"/>
              </a:rPr>
              <a:t>Neil Armstrong hat am 21. Juli 1969 als erster Mensch seinen Fuss auf den Mond gesetzt. </a:t>
            </a:r>
          </a:p>
          <a:p>
            <a:pPr marL="0" indent="0">
              <a:buNone/>
            </a:pPr>
            <a:r>
              <a:rPr lang="de-CH" sz="1600" cap="none" dirty="0">
                <a:latin typeface="Comic Sans MS" panose="030F0702030302020204" pitchFamily="66" charset="0"/>
                <a:cs typeface="Arial" panose="020B0604020202020204" pitchFamily="34" charset="0"/>
              </a:rPr>
              <a:t>Die Mondlandefähre «Eagle» hatte am 20. Juli auf dem Mond aufgesetzt. Rund 6 Stunden nach der Landung entstieg ihr Neil Armstrong und betrat um 03:56 Uhr MEZ die Mondoberfläche. </a:t>
            </a:r>
          </a:p>
          <a:p>
            <a:pPr marL="0" indent="0">
              <a:buNone/>
            </a:pPr>
            <a:r>
              <a:rPr lang="de-CH" sz="1600" cap="none" dirty="0">
                <a:latin typeface="Comic Sans MS" panose="030F0702030302020204" pitchFamily="66" charset="0"/>
                <a:cs typeface="Arial" panose="020B0604020202020204" pitchFamily="34" charset="0"/>
              </a:rPr>
              <a:t>Kurz darauf folgte ihm sein Kollege Buzz Aldrin, während der dritte Astronaut Michael Collins im Mutterschiff den Mond umkreiste.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39" y="1090111"/>
            <a:ext cx="2485641" cy="179398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39" y="3001502"/>
            <a:ext cx="2477644" cy="17337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460" y="1090111"/>
            <a:ext cx="2630846" cy="364514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22039" y="4852665"/>
            <a:ext cx="53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i="1" dirty="0">
                <a:solidFill>
                  <a:srgbClr val="0070C0"/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Es ist ein kleiner Schritt für einen Menschen</a:t>
            </a:r>
          </a:p>
          <a:p>
            <a:r>
              <a:rPr lang="de-CH" sz="1600" b="1" i="1" dirty="0">
                <a:solidFill>
                  <a:srgbClr val="0070C0"/>
                </a:solidFill>
                <a:latin typeface="Comic Sans MS" panose="030F0702030302020204" pitchFamily="66" charset="0"/>
                <a:ea typeface="Verdana" panose="020B0604030504040204" pitchFamily="34" charset="0"/>
              </a:rPr>
              <a:t>aber ein Riesenschritt für die Menschheit!</a:t>
            </a:r>
          </a:p>
        </p:txBody>
      </p:sp>
    </p:spTree>
    <p:extLst>
      <p:ext uri="{BB962C8B-B14F-4D97-AF65-F5344CB8AC3E}">
        <p14:creationId xmlns:p14="http://schemas.microsoft.com/office/powerpoint/2010/main" val="2371491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65" y="287384"/>
            <a:ext cx="10622703" cy="740228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Fahrzeuge  - 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autoneuheiten</a:t>
            </a:r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1969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4" y="1777582"/>
            <a:ext cx="3105934" cy="232945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/>
        </p:blipFill>
        <p:spPr>
          <a:xfrm>
            <a:off x="7611779" y="1777582"/>
            <a:ext cx="3693739" cy="23294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7" y="1546215"/>
            <a:ext cx="1756124" cy="13170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7" y="2942308"/>
            <a:ext cx="3254593" cy="206629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92807" y="5087605"/>
            <a:ext cx="325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VW 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Kübelwagen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als «Cabrio»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325130" y="2210311"/>
            <a:ext cx="1422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CH" sz="1200" dirty="0">
                <a:latin typeface="Comic Sans MS" panose="030F0702030302020204" pitchFamily="66" charset="0"/>
                <a:cs typeface="Arial" panose="020B0604020202020204" pitchFamily="34" charset="0"/>
              </a:rPr>
              <a:t>Armee-FZ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1944)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803689" y="4265831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Ferrari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Dino 246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713606" y="4265831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Datsun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240 Z</a:t>
            </a:r>
          </a:p>
        </p:txBody>
      </p:sp>
    </p:spTree>
    <p:extLst>
      <p:ext uri="{BB962C8B-B14F-4D97-AF65-F5344CB8AC3E}">
        <p14:creationId xmlns:p14="http://schemas.microsoft.com/office/powerpoint/2010/main" val="1367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665" y="276498"/>
            <a:ext cx="10396882" cy="690154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WEITERE  EREIGNISSE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85800" y="1262743"/>
            <a:ext cx="10609217" cy="396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18. Jan	Ausstrahlung der 1. Sendung </a:t>
            </a:r>
            <a:r>
              <a:rPr lang="de-CH" sz="1200" b="1" i="1" cap="none" dirty="0">
                <a:latin typeface="Comic Sans MS" panose="030F0702030302020204" pitchFamily="66" charset="0"/>
                <a:cs typeface="Arial" panose="020B0604020202020204" pitchFamily="34" charset="0"/>
              </a:rPr>
              <a:t>ZDF Hitparade </a:t>
            </a: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mit Dieter Thomas Heck</a:t>
            </a:r>
          </a:p>
          <a:p>
            <a:pPr marL="0" indent="0"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14. Apr	41. Oscarverleihung in LA. Der Preis für die beste Schauspielerin geht an: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	Katharine Hepburn	(The </a:t>
            </a:r>
            <a:r>
              <a:rPr lang="de-CH" sz="1200" cap="none" dirty="0" err="1">
                <a:latin typeface="Comic Sans MS" panose="030F0702030302020204" pitchFamily="66" charset="0"/>
                <a:cs typeface="Arial" panose="020B0604020202020204" pitchFamily="34" charset="0"/>
              </a:rPr>
              <a:t>lion</a:t>
            </a: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 in Winter)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	Barbara Streisand	(Funny Girl)</a:t>
            </a:r>
          </a:p>
          <a:p>
            <a:pPr marL="0" indent="0"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01. Juli	Im Verkehrshaus in Luzern findet die Einweihung des modernsten Planetariums Europas statt</a:t>
            </a:r>
          </a:p>
          <a:p>
            <a:pPr marL="0" indent="0"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14. Juli	In München wir der Grundstein für die Bauten der Olympischen Sommerspiele 1972 gelegt</a:t>
            </a:r>
          </a:p>
          <a:p>
            <a:pPr marL="0" indent="0"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31. Juli	Die 27jährige Schlager- und Chansonsängerin Alexandra verunfall tödlich   (‘Zigeunerjunge’, ‘Lied der Taiga’) </a:t>
            </a:r>
          </a:p>
          <a:p>
            <a:pPr marL="0" indent="0"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01. Okt	Die «Concorde» durchbricht erstmals die Schallmauer (&gt; Schallgeschwindigkeit = 343 m/s oder 1230 km/h = Mach1)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	120 km nördlich von Toulouse in einer Höhe von 11000 m</a:t>
            </a:r>
          </a:p>
          <a:p>
            <a:pPr marL="0" indent="0">
              <a:spcBef>
                <a:spcPts val="0"/>
              </a:spcBef>
              <a:buNone/>
            </a:pPr>
            <a:endParaRPr lang="de-CH" sz="1200" cap="none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03. Okt	am Berliner Alexanderplatz in Ost-Berlin wird der Fernsehturm eröffnet und das 2. Deutsche Fernsehprogramm eingeführt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	(frz. SECAM-Farbfernsehsystem) mit täglich 17 Sendestunden in schwarz/weiss und 4 Stunden in Farbe!	</a:t>
            </a:r>
          </a:p>
          <a:p>
            <a:pPr marL="0" indent="0"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10. Dez	Der Literaturnobelpreis geht an den irischen Schriftsteller Samuel Barclay Beckett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	‘Warten auf Godot’ (En </a:t>
            </a:r>
            <a:r>
              <a:rPr lang="de-CH" sz="1200" cap="none" dirty="0" err="1">
                <a:latin typeface="Comic Sans MS" panose="030F0702030302020204" pitchFamily="66" charset="0"/>
                <a:cs typeface="Arial" panose="020B0604020202020204" pitchFamily="34" charset="0"/>
              </a:rPr>
              <a:t>attendant</a:t>
            </a:r>
            <a:r>
              <a:rPr lang="de-CH" sz="1200" cap="none" dirty="0">
                <a:latin typeface="Comic Sans MS" panose="030F0702030302020204" pitchFamily="66" charset="0"/>
                <a:cs typeface="Arial" panose="020B0604020202020204" pitchFamily="34" charset="0"/>
              </a:rPr>
              <a:t> Godot)		</a:t>
            </a:r>
          </a:p>
        </p:txBody>
      </p:sp>
    </p:spTree>
    <p:extLst>
      <p:ext uri="{BB962C8B-B14F-4D97-AF65-F5344CB8AC3E}">
        <p14:creationId xmlns:p14="http://schemas.microsoft.com/office/powerpoint/2010/main" val="40649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7491"/>
            <a:ext cx="10470907" cy="1151965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Geboren  1969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436915" y="1219456"/>
            <a:ext cx="94226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03. Januar		Michael Schumacher, deutscher Formel-1-Rennfahrer</a:t>
            </a:r>
          </a:p>
          <a:p>
            <a:pPr>
              <a:lnSpc>
                <a:spcPct val="200000"/>
              </a:lnSpc>
            </a:pP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11. Februar		Jennifer </a:t>
            </a:r>
            <a:r>
              <a:rPr lang="de-CH" dirty="0" err="1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Aniston</a:t>
            </a: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, US-amerikanische Schauspielerin</a:t>
            </a:r>
          </a:p>
          <a:p>
            <a:pPr>
              <a:lnSpc>
                <a:spcPct val="200000"/>
              </a:lnSpc>
            </a:pP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24. März		Stephanie Eberharter, österreichische Skirennläuferin</a:t>
            </a:r>
          </a:p>
          <a:p>
            <a:pPr>
              <a:lnSpc>
                <a:spcPct val="200000"/>
              </a:lnSpc>
            </a:pP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11. April			Michael von Grünigen, Schweizer Skirennläufer</a:t>
            </a:r>
          </a:p>
          <a:p>
            <a:pPr>
              <a:lnSpc>
                <a:spcPct val="200000"/>
              </a:lnSpc>
            </a:pP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14. Juni			Steffi Graf, deutsche Tennisspielerin</a:t>
            </a:r>
          </a:p>
          <a:p>
            <a:pPr>
              <a:lnSpc>
                <a:spcPct val="200000"/>
              </a:lnSpc>
            </a:pP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25. September	Catherine </a:t>
            </a:r>
            <a:r>
              <a:rPr lang="de-CH" dirty="0" err="1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Zeta</a:t>
            </a: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-Jones, britische Schauspielerin</a:t>
            </a:r>
          </a:p>
          <a:p>
            <a:pPr>
              <a:lnSpc>
                <a:spcPct val="200000"/>
              </a:lnSpc>
            </a:pPr>
            <a:r>
              <a:rPr lang="de-CH" dirty="0">
                <a:latin typeface="Comic Sans MS" panose="030F0702030302020204" pitchFamily="66" charset="0"/>
                <a:ea typeface="Verdana" panose="020B0604030504040204" pitchFamily="34" charset="0"/>
                <a:cs typeface="Arial" panose="020B0604020202020204" pitchFamily="34" charset="0"/>
              </a:rPr>
              <a:t>22. Oktober		Helmut Lotti, belgischer Tenor und Popsänger</a:t>
            </a:r>
          </a:p>
        </p:txBody>
      </p:sp>
    </p:spTree>
    <p:extLst>
      <p:ext uri="{BB962C8B-B14F-4D97-AF65-F5344CB8AC3E}">
        <p14:creationId xmlns:p14="http://schemas.microsoft.com/office/powerpoint/2010/main" val="29771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058" y="296092"/>
            <a:ext cx="10516626" cy="722811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Erinnerung  an  die  patentreise  1969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91" y="1386013"/>
            <a:ext cx="5814191" cy="3857722"/>
          </a:xfrm>
        </p:spPr>
      </p:pic>
      <p:sp>
        <p:nvSpPr>
          <p:cNvPr id="3" name="Textfeld 2"/>
          <p:cNvSpPr txBox="1"/>
          <p:nvPr/>
        </p:nvSpPr>
        <p:spPr>
          <a:xfrm>
            <a:off x="601362" y="188646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Auf dem Weg von </a:t>
            </a:r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Saintes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 Maries-de-la-</a:t>
            </a:r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Mer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 nach </a:t>
            </a:r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Aigues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-Mortes überquert man </a:t>
            </a: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Le </a:t>
            </a:r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petit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 Rhône.  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1362" y="1386013"/>
            <a:ext cx="26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04. – 10. </a:t>
            </a:r>
            <a:r>
              <a:rPr lang="de-CH">
                <a:latin typeface="Comic Sans MS" panose="030F0702030302020204" pitchFamily="66" charset="0"/>
                <a:cs typeface="Arial" panose="020B0604020202020204" pitchFamily="34" charset="0"/>
              </a:rPr>
              <a:t>Oktober 1968</a:t>
            </a:r>
            <a:endParaRPr lang="de-CH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1362" y="4382195"/>
            <a:ext cx="479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Warten auf die Fähre </a:t>
            </a:r>
            <a:r>
              <a:rPr lang="de-CH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 </a:t>
            </a:r>
            <a:r>
              <a:rPr lang="de-CH" b="1" i="1" dirty="0" err="1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Bac</a:t>
            </a:r>
            <a:r>
              <a:rPr lang="de-CH" b="1" i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du </a:t>
            </a:r>
            <a:r>
              <a:rPr lang="de-CH" b="1" i="1" dirty="0" err="1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Sauvage</a:t>
            </a:r>
            <a:endParaRPr lang="de-CH" b="1" i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891" y="261259"/>
            <a:ext cx="10657363" cy="731519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JUBILÄUMSBRIEFMARKE  2019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363" r="766"/>
          <a:stretch/>
        </p:blipFill>
        <p:spPr>
          <a:xfrm>
            <a:off x="4722978" y="1392195"/>
            <a:ext cx="6208633" cy="37174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62" y="1392195"/>
            <a:ext cx="2944779" cy="21253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41204" y="4040208"/>
            <a:ext cx="2980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DieSondermarkenausgabe</a:t>
            </a:r>
            <a:endParaRPr lang="de-CH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zeigt einen Astronauten beim Spaziergang</a:t>
            </a:r>
          </a:p>
        </p:txBody>
      </p:sp>
    </p:spTree>
    <p:extLst>
      <p:ext uri="{BB962C8B-B14F-4D97-AF65-F5344CB8AC3E}">
        <p14:creationId xmlns:p14="http://schemas.microsoft.com/office/powerpoint/2010/main" val="20509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124" y="313509"/>
            <a:ext cx="10489559" cy="724459"/>
          </a:xfrm>
        </p:spPr>
        <p:txBody>
          <a:bodyPr>
            <a:normAutofit fontScale="90000"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Schweizer 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beiträge</a:t>
            </a:r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zur  APOLLOMISSION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124637"/>
            <a:ext cx="4971726" cy="3311525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10" y="1124637"/>
            <a:ext cx="4398139" cy="3307401"/>
          </a:xfrm>
        </p:spPr>
      </p:pic>
      <p:sp>
        <p:nvSpPr>
          <p:cNvPr id="4" name="Textfeld 3"/>
          <p:cNvSpPr txBox="1"/>
          <p:nvPr/>
        </p:nvSpPr>
        <p:spPr>
          <a:xfrm>
            <a:off x="593124" y="4518707"/>
            <a:ext cx="10964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Hohes Auflösungsvermögen, gute Lichtempfindlichkeit und eine absolut robuste Bauweise überzeugten die NASA, die 16mm-Filmkameras der Apollo-Mission mit Objektiven von </a:t>
            </a:r>
            <a:r>
              <a:rPr lang="de-CH" sz="1600" b="1" i="1" dirty="0">
                <a:latin typeface="Comic Sans MS" panose="030F0702030302020204" pitchFamily="66" charset="0"/>
                <a:cs typeface="Arial" panose="020B0604020202020204" pitchFamily="34" charset="0"/>
              </a:rPr>
              <a:t>KERN </a:t>
            </a:r>
            <a:r>
              <a:rPr lang="de-CH" sz="1100" b="1" i="1" dirty="0">
                <a:latin typeface="Comic Sans MS" panose="030F0702030302020204" pitchFamily="66" charset="0"/>
                <a:cs typeface="Arial" panose="020B0604020202020204" pitchFamily="34" charset="0"/>
              </a:rPr>
              <a:t>Aarau</a:t>
            </a:r>
            <a:r>
              <a:rPr lang="de-CH" sz="1600" b="1" i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zu bestücken. Die NASA kaufte 1968-1969 77 solcher Objektive zu einem Preis von USD 20’525. Das war für die Firma Kern ein Prestigeprojekt zu ihrem 150-jährigen Firmenjubiläum.</a:t>
            </a:r>
          </a:p>
        </p:txBody>
      </p:sp>
    </p:spTree>
    <p:extLst>
      <p:ext uri="{BB962C8B-B14F-4D97-AF65-F5344CB8AC3E}">
        <p14:creationId xmlns:p14="http://schemas.microsoft.com/office/powerpoint/2010/main" val="405324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891" y="322217"/>
            <a:ext cx="10481792" cy="687977"/>
          </a:xfrm>
        </p:spPr>
        <p:txBody>
          <a:bodyPr>
            <a:normAutofit fontScale="90000"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Schweizer 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beiträge</a:t>
            </a:r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zur 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apollomission</a:t>
            </a:r>
            <a:endParaRPr lang="de-CH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0892" y="4169928"/>
            <a:ext cx="6540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Die Schulterabzeichen der 3 Astronauten sind mit einer Stickmaschine 2S-55 von </a:t>
            </a:r>
            <a:r>
              <a:rPr lang="de-CH" sz="1600" b="1" i="1" dirty="0">
                <a:latin typeface="Comic Sans MS" panose="030F0702030302020204" pitchFamily="66" charset="0"/>
                <a:cs typeface="Arial" panose="020B0604020202020204" pitchFamily="34" charset="0"/>
              </a:rPr>
              <a:t>Saurer Arbon </a:t>
            </a:r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bei Lion Brothers in </a:t>
            </a:r>
            <a:r>
              <a:rPr lang="de-CH" sz="1600" dirty="0" err="1">
                <a:latin typeface="Comic Sans MS" panose="030F0702030302020204" pitchFamily="66" charset="0"/>
                <a:cs typeface="Arial" panose="020B0604020202020204" pitchFamily="34" charset="0"/>
              </a:rPr>
              <a:t>Ohring</a:t>
            </a:r>
            <a:r>
              <a:rPr lang="de-CH" sz="1600" dirty="0">
                <a:latin typeface="Comic Sans MS" panose="030F0702030302020204" pitchFamily="66" charset="0"/>
                <a:cs typeface="Arial" panose="020B0604020202020204" pitchFamily="34" charset="0"/>
              </a:rPr>
              <a:t> Mills Maryland hergestellt worden. Das Programm dazu war auf Lochstreifen, die anschliessend sofort vernichtet werden mussten.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22" y="1243903"/>
            <a:ext cx="3723502" cy="37235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2" y="1243903"/>
            <a:ext cx="3979818" cy="29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74766" y="296092"/>
            <a:ext cx="10507917" cy="748938"/>
          </a:xfrm>
        </p:spPr>
        <p:txBody>
          <a:bodyPr>
            <a:normAutofit fontScale="90000"/>
          </a:bodyPr>
          <a:lstStyle/>
          <a:p>
            <a:r>
              <a:rPr lang="de-CH" sz="31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BRUNO STANEK           </a:t>
            </a:r>
            <a:r>
              <a:rPr lang="de-CH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7.07.19 IM NATURMUSEUM ST. GALLEN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1" t="21210" r="37857" b="39181"/>
          <a:stretch/>
        </p:blipFill>
        <p:spPr>
          <a:xfrm>
            <a:off x="674613" y="1510996"/>
            <a:ext cx="2151457" cy="307115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20549"/>
          <a:stretch/>
        </p:blipFill>
        <p:spPr>
          <a:xfrm>
            <a:off x="5641885" y="1519628"/>
            <a:ext cx="5440798" cy="306251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5" t="17515" r="24719" b="19616"/>
          <a:stretch/>
        </p:blipFill>
        <p:spPr>
          <a:xfrm>
            <a:off x="3230573" y="1513714"/>
            <a:ext cx="2006809" cy="30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66" y="280087"/>
            <a:ext cx="10507917" cy="764942"/>
          </a:xfrm>
        </p:spPr>
        <p:txBody>
          <a:bodyPr>
            <a:normAutofit/>
          </a:bodyPr>
          <a:lstStyle/>
          <a:p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computer</a:t>
            </a:r>
            <a:endParaRPr lang="de-CH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574766" y="1482812"/>
            <a:ext cx="3308938" cy="3163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IBM bringt 1969 die erste Computerdiskette                   </a:t>
            </a:r>
            <a:r>
              <a:rPr lang="de-CH" sz="1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(8 Zoll = 20.3 cm Durchmesser)  </a:t>
            </a:r>
          </a:p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auf den Markt. Sie ersetzt die bis anhin üblichen Lochkarten.</a:t>
            </a:r>
          </a:p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Speicherkapazität: 256 Bytes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04" y="1581499"/>
            <a:ext cx="3131696" cy="31439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40" y="1581499"/>
            <a:ext cx="3755485" cy="309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66" y="287383"/>
            <a:ext cx="10507916" cy="740228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Computer - </a:t>
            </a:r>
            <a:r>
              <a:rPr lang="de-CH" sz="36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netzwerk</a:t>
            </a:r>
            <a:endParaRPr lang="de-CH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31370" y="1364188"/>
            <a:ext cx="10394707" cy="32948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Im April 1969 startet das erste Netzwerk </a:t>
            </a:r>
            <a:r>
              <a:rPr lang="de-CH" sz="2400" b="1" i="1" cap="none" dirty="0" err="1">
                <a:latin typeface="Comic Sans MS" panose="030F0702030302020204" pitchFamily="66" charset="0"/>
                <a:cs typeface="Arial" panose="020B0604020202020204" pitchFamily="34" charset="0"/>
              </a:rPr>
              <a:t>Arpanet</a:t>
            </a: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 in den USA.</a:t>
            </a:r>
          </a:p>
          <a:p>
            <a:pPr marL="0" indent="0">
              <a:buNone/>
            </a:pP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(</a:t>
            </a:r>
            <a:r>
              <a:rPr lang="de-CH" sz="2400" b="1" cap="none" dirty="0" err="1"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de-CH" sz="2400" cap="none" dirty="0" err="1">
                <a:latin typeface="Comic Sans MS" panose="030F0702030302020204" pitchFamily="66" charset="0"/>
                <a:cs typeface="Arial" panose="020B0604020202020204" pitchFamily="34" charset="0"/>
              </a:rPr>
              <a:t>dvanced</a:t>
            </a: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de-CH" sz="2400" b="1" cap="none" dirty="0">
                <a:latin typeface="Comic Sans MS" panose="030F0702030302020204" pitchFamily="66" charset="0"/>
                <a:cs typeface="Arial" panose="020B0604020202020204" pitchFamily="34" charset="0"/>
              </a:rPr>
              <a:t>R</a:t>
            </a: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esearch </a:t>
            </a:r>
            <a:r>
              <a:rPr lang="de-CH" sz="2400" b="1" cap="none" dirty="0">
                <a:latin typeface="Comic Sans MS" panose="030F0702030302020204" pitchFamily="66" charset="0"/>
                <a:cs typeface="Arial" panose="020B0604020202020204" pitchFamily="34" charset="0"/>
              </a:rPr>
              <a:t>P</a:t>
            </a: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rojects </a:t>
            </a:r>
            <a:r>
              <a:rPr lang="de-CH" sz="2400" b="1" cap="none" dirty="0"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gency </a:t>
            </a:r>
            <a:r>
              <a:rPr lang="de-CH" sz="2400" b="1" cap="none" dirty="0">
                <a:latin typeface="Comic Sans MS" panose="030F0702030302020204" pitchFamily="66" charset="0"/>
                <a:cs typeface="Arial" panose="020B0604020202020204" pitchFamily="34" charset="0"/>
              </a:rPr>
              <a:t>Net</a:t>
            </a: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work) </a:t>
            </a:r>
          </a:p>
          <a:p>
            <a:pPr marL="0" indent="0">
              <a:buNone/>
            </a:pP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 Es gilt als Vorläufer des heutigen Internets.</a:t>
            </a:r>
          </a:p>
          <a:p>
            <a:pPr marL="0" indent="0">
              <a:buNone/>
            </a:pPr>
            <a:endParaRPr lang="de-CH" sz="2400" cap="none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In etwa zur gleichen Zeit wurde das Betriebssystem </a:t>
            </a:r>
            <a:r>
              <a:rPr lang="de-CH" sz="2400" b="1" i="1" cap="none" dirty="0">
                <a:latin typeface="Comic Sans MS" panose="030F0702030302020204" pitchFamily="66" charset="0"/>
                <a:cs typeface="Arial" panose="020B0604020202020204" pitchFamily="34" charset="0"/>
              </a:rPr>
              <a:t>UNIX</a:t>
            </a: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 und die</a:t>
            </a:r>
          </a:p>
          <a:p>
            <a:pPr marL="0" indent="0">
              <a:buNone/>
            </a:pPr>
            <a:r>
              <a:rPr lang="de-CH" sz="2400" cap="none" dirty="0">
                <a:latin typeface="Comic Sans MS" panose="030F0702030302020204" pitchFamily="66" charset="0"/>
                <a:cs typeface="Arial" panose="020B0604020202020204" pitchFamily="34" charset="0"/>
              </a:rPr>
              <a:t>Programmiersprache C entwickelt.</a:t>
            </a:r>
          </a:p>
        </p:txBody>
      </p:sp>
    </p:spTree>
    <p:extLst>
      <p:ext uri="{BB962C8B-B14F-4D97-AF65-F5344CB8AC3E}">
        <p14:creationId xmlns:p14="http://schemas.microsoft.com/office/powerpoint/2010/main" val="23560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474" y="322218"/>
            <a:ext cx="10499209" cy="653142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MEDIZIN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595508" y="1113755"/>
            <a:ext cx="3630827" cy="20605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Am 4. April 1969 wurde einem Menschen erstmals ein Kunstherz (</a:t>
            </a:r>
            <a:r>
              <a:rPr lang="de-CH" sz="1800" cap="none" dirty="0" err="1">
                <a:latin typeface="Comic Sans MS" panose="030F0702030302020204" pitchFamily="66" charset="0"/>
                <a:cs typeface="Arial" panose="020B0604020202020204" pitchFamily="34" charset="0"/>
              </a:rPr>
              <a:t>Liotta</a:t>
            </a: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-Cooley) am Texas Heart Institut in Houston USA </a:t>
            </a:r>
            <a:r>
              <a:rPr lang="de-CH" sz="1800" cap="none" dirty="0" err="1">
                <a:latin typeface="Comic Sans MS" panose="030F0702030302020204" pitchFamily="66" charset="0"/>
                <a:cs typeface="Arial" panose="020B0604020202020204" pitchFamily="34" charset="0"/>
              </a:rPr>
              <a:t>einge</a:t>
            </a:r>
            <a:r>
              <a:rPr lang="de-CH" sz="1800" cap="none" dirty="0">
                <a:latin typeface="Comic Sans MS" panose="030F0702030302020204" pitchFamily="66" charset="0"/>
                <a:cs typeface="Arial" panose="020B0604020202020204" pitchFamily="34" charset="0"/>
              </a:rPr>
              <a:t>-setzt. Es war ein Implantat aus Polyester und Silikon.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888" y="1398163"/>
            <a:ext cx="1922248" cy="25209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12651"/>
            <a:ext cx="3540535" cy="21243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r="7088"/>
          <a:stretch/>
        </p:blipFill>
        <p:spPr>
          <a:xfrm>
            <a:off x="4851346" y="1398163"/>
            <a:ext cx="2850292" cy="25279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773516" y="4023131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Domingo </a:t>
            </a:r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Liotta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 (Entwickler)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326648" y="4023131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latin typeface="Comic Sans MS" panose="030F0702030302020204" pitchFamily="66" charset="0"/>
                <a:cs typeface="Arial" panose="020B0604020202020204" pitchFamily="34" charset="0"/>
              </a:rPr>
              <a:t>Denton</a:t>
            </a:r>
            <a:r>
              <a:rPr lang="de-CH" dirty="0">
                <a:latin typeface="Comic Sans MS" panose="030F0702030302020204" pitchFamily="66" charset="0"/>
                <a:cs typeface="Arial" panose="020B0604020202020204" pitchFamily="34" charset="0"/>
              </a:rPr>
              <a:t> Cooley  (Operateur)</a:t>
            </a:r>
          </a:p>
        </p:txBody>
      </p:sp>
    </p:spTree>
    <p:extLst>
      <p:ext uri="{BB962C8B-B14F-4D97-AF65-F5344CB8AC3E}">
        <p14:creationId xmlns:p14="http://schemas.microsoft.com/office/powerpoint/2010/main" val="462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chtiges Ereignis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TM04033927[[fn=Wichtiges Ereignis]]</Template>
  <TotalTime>0</TotalTime>
  <Words>1228</Words>
  <Application>Microsoft Office PowerPoint</Application>
  <PresentationFormat>Breitbild</PresentationFormat>
  <Paragraphs>139</Paragraphs>
  <Slides>23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Comic Sans MS</vt:lpstr>
      <vt:lpstr>Impact</vt:lpstr>
      <vt:lpstr>Verdana</vt:lpstr>
      <vt:lpstr>Wichtiges Ereignis</vt:lpstr>
      <vt:lpstr>In Erinnerung  an das jahr   1969</vt:lpstr>
      <vt:lpstr>Erste bemannte Mondlandung</vt:lpstr>
      <vt:lpstr>JUBILÄUMSBRIEFMARKE  2019</vt:lpstr>
      <vt:lpstr>Schweizer  beiträge  zur  APOLLOMISSION</vt:lpstr>
      <vt:lpstr>Schweizer  beiträge  zur  apollomission</vt:lpstr>
      <vt:lpstr>BRUNO STANEK           7.07.19 IM NATURMUSEUM ST. GALLEN</vt:lpstr>
      <vt:lpstr>computer</vt:lpstr>
      <vt:lpstr>Computer - netzwerk</vt:lpstr>
      <vt:lpstr>MEDIZIN</vt:lpstr>
      <vt:lpstr>SCHULE  - UNTERRICHT</vt:lpstr>
      <vt:lpstr>POLITIK</vt:lpstr>
      <vt:lpstr>USA</vt:lpstr>
      <vt:lpstr>Bundesrepublik  deutschland</vt:lpstr>
      <vt:lpstr>frankreich</vt:lpstr>
      <vt:lpstr>Bundesrepublik   deutschland</vt:lpstr>
      <vt:lpstr>MUSIK</vt:lpstr>
      <vt:lpstr>Musik</vt:lpstr>
      <vt:lpstr>Film – kino</vt:lpstr>
      <vt:lpstr>FILM – KINO</vt:lpstr>
      <vt:lpstr>Fahrzeuge  -  autoneuheiten  1969</vt:lpstr>
      <vt:lpstr>WEITERE  EREIGNISSE</vt:lpstr>
      <vt:lpstr>Geboren  1969</vt:lpstr>
      <vt:lpstr>Erinnerung  an  die  patentreise  1969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Markante    Ereignisse    aus dem jahre 1969</dc:title>
  <dc:creator>Niklaus Brülisauer</dc:creator>
  <cp:lastModifiedBy>Ernst T. Graf</cp:lastModifiedBy>
  <cp:revision>89</cp:revision>
  <dcterms:created xsi:type="dcterms:W3CDTF">2019-07-04T08:30:05Z</dcterms:created>
  <dcterms:modified xsi:type="dcterms:W3CDTF">2021-07-13T16:23:31Z</dcterms:modified>
</cp:coreProperties>
</file>